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43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C8AA209-ECBF-4A39-9852-CD8A5D76D70B}" type="datetimeFigureOut">
              <a:rPr lang="fr-FR" smtClean="0"/>
              <a:pPr/>
              <a:t>09/10/2015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AE9258F-FB88-4ED6-8312-4A4F054AED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8AA209-ECBF-4A39-9852-CD8A5D76D70B}" type="datetimeFigureOut">
              <a:rPr lang="fr-FR" smtClean="0"/>
              <a:pPr/>
              <a:t>09/10/2015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E9258F-FB88-4ED6-8312-4A4F054AED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8AA209-ECBF-4A39-9852-CD8A5D76D70B}" type="datetimeFigureOut">
              <a:rPr lang="fr-FR" smtClean="0"/>
              <a:pPr/>
              <a:t>09/10/2015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E9258F-FB88-4ED6-8312-4A4F054AED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8AA209-ECBF-4A39-9852-CD8A5D76D70B}" type="datetimeFigureOut">
              <a:rPr lang="fr-FR" smtClean="0"/>
              <a:pPr/>
              <a:t>09/10/2015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E9258F-FB88-4ED6-8312-4A4F054AEDE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8AA209-ECBF-4A39-9852-CD8A5D76D70B}" type="datetimeFigureOut">
              <a:rPr lang="fr-FR" smtClean="0"/>
              <a:pPr/>
              <a:t>09/10/2015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E9258F-FB88-4ED6-8312-4A4F054AEDE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8AA209-ECBF-4A39-9852-CD8A5D76D70B}" type="datetimeFigureOut">
              <a:rPr lang="fr-FR" smtClean="0"/>
              <a:pPr/>
              <a:t>09/10/2015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E9258F-FB88-4ED6-8312-4A4F054AEDE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8AA209-ECBF-4A39-9852-CD8A5D76D70B}" type="datetimeFigureOut">
              <a:rPr lang="fr-FR" smtClean="0"/>
              <a:pPr/>
              <a:t>09/10/2015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E9258F-FB88-4ED6-8312-4A4F054AED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8AA209-ECBF-4A39-9852-CD8A5D76D70B}" type="datetimeFigureOut">
              <a:rPr lang="fr-FR" smtClean="0"/>
              <a:pPr/>
              <a:t>09/10/2015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E9258F-FB88-4ED6-8312-4A4F054AEDE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8AA209-ECBF-4A39-9852-CD8A5D76D70B}" type="datetimeFigureOut">
              <a:rPr lang="fr-FR" smtClean="0"/>
              <a:pPr/>
              <a:t>09/10/2015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E9258F-FB88-4ED6-8312-4A4F054AED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C8AA209-ECBF-4A39-9852-CD8A5D76D70B}" type="datetimeFigureOut">
              <a:rPr lang="fr-FR" smtClean="0"/>
              <a:pPr/>
              <a:t>09/10/2015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E9258F-FB88-4ED6-8312-4A4F054AED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C8AA209-ECBF-4A39-9852-CD8A5D76D70B}" type="datetimeFigureOut">
              <a:rPr lang="fr-FR" smtClean="0"/>
              <a:pPr/>
              <a:t>09/10/2015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AE9258F-FB88-4ED6-8312-4A4F054AEDE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C8AA209-ECBF-4A39-9852-CD8A5D76D70B}" type="datetimeFigureOut">
              <a:rPr lang="fr-FR" smtClean="0"/>
              <a:pPr/>
              <a:t>09/10/2015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AE9258F-FB88-4ED6-8312-4A4F054AED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64288" y="0"/>
            <a:ext cx="2160332" cy="2160332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12705" y="188095"/>
            <a:ext cx="1381125" cy="1838325"/>
          </a:xfrm>
          <a:prstGeom prst="rect">
            <a:avLst/>
          </a:prstGeom>
        </p:spPr>
      </p:pic>
      <p:sp>
        <p:nvSpPr>
          <p:cNvPr id="7" name="AutoShape 2" descr="data:image/jpeg;base64,/9j/4AAQSkZJRgABAQAAAQABAAD/2wCEAAkGBxQSEhUUEhQUFhQWFxgVFhYYFxgYFhoXFxcWFhgYFxcYHSghHRolHRcVITIhJSkrLi4uGB8zODMsNygtLisBCgoKDg0OGhAQFjclHyUtLCwuLCw3LCwrKy0rLCsvLDcsMi0sMCwsMSwsLCwsLSwvLCwsLCwsLCwsLCwsKyssLP/AABEIAQ0AvAMBIgACEQEDEQH/xAAcAAACAgMBAQAAAAAAAAAAAAAABgQFAgMHAQj/xABEEAABAgMEBgULAgUEAQUAAAABAgMABBEFEiExBhNBUXGxIjNhkdEHFBUyQlJygYKhwUPCI2Ky4fAIc5Ki8RYkNFOz/8QAGgEBAQADAQEAAAAAAAAAAAAAAAECAwQFBv/EAC8RAQACAgAEAwYFBQAAAAAAAAABAgMRBBIhcRMxUQUiQWGBsTKRocHRFCRC4fD/2gAMAwEAAhEDEQA/AO4wRWT9rhtRTdJIptAGMVztuOHIJT8qn7+EAyRgt1IzIHE0hSdnnFZrV30HcIjkxdJs2LtRoe2PljyiOu3WxlePy8YXkNKVkkngCeUSEWa6ckH50HOAsl6QDYg/M0jUq31bEJ7yY0osR0+6OJ8I2psBe1aRwqfCAwVbrm5I+R8Y1Kth07QOAiYnR7e5/wBf7xsGj6dq1dwgK30q770Y+knffP2i29AI95X28I99Ao95f28ICpTajo9sxkLWd977RaegUe8v7eEYmwEe+r7QVBTbbv8AKfl/eNibeXtSn7j8xvVo+Njh/wCP941q0fOxY7qfmCMkaQb0dyv7RuRb6NqVDuP5iEqwnNhQfmfCNK7JdHs14EeMBdotho+1TiDEhucbVktJ+YhUclHE5oUPkY0mAdwY9hKbdUn1VEcCREtq13U+1XiAf7w0bNUEULVvn2kDiD+D4xdMOhSQoZEA49sRS1bvXK4DlBZdn669VRF2mzOtfCC3euVwTyiboz+p9P7oqJTVitDMFXE+ES25NtOSEj5CvfG+CIoggggCCCCAotI9L5OQUhM28GisEpqlaqhJAPqpO8RKlrflnJYzSHkKlwlSy4D0QlFb1doIocM4QPKXNhq1ZBapvzMBmY/j3ULpW7hdWCMcsoVG3HFWSJVpsuiZtVTYWDqTOMg64uAqwRfupTUYAJ3gwHabE0hlptkvy7qVtAqBXikApxVW8ARQY4xBsLTiRnHSzLTCVuAE3bq03gDQlBWkBQwOKawiWBNKTP2lLTkoqWamZPzlUuhYeN1I1Dhb1QzWknAY1SIy0FtjVzkrKy823PyymXAgloImJRtCU3UrWAOiaJSQaGoGApAP/wD6uk9Q9Ma4amXcU08spULriSkFNKVJqtIwBrWNVuabSMnqxMvhvWo1iKoWap34JNOBji0tLLS29NOlT1ns2u951KgUTQ6uj6inFYSSnoGowGQKobPKJaSU2pIPInUyqFSrpTM3EOpuqNRRKgQQobYB0mfKLZzbbTq5kBt4LLSrjnSDaihXs4UUCMYsdHNKZWfCzKOh0NkBdEqTQqrT1gNxih0rtJmZsSbdZcS8nzdxOsAoCpKaKIFMMYY9GEjzOWoBiw1/+aYC0ggggCMHGwrMA8RWM4ICE7ZbSvYA4VHKIjtgJ9lShxofCLiPDAI8OFm9U38I5QniHCzeqb+EcospBft3rlcByiboz+p9P7ohW71yuA5RN0Z/U+n90BeQQQRFEEEEAQQRQaWaYylnIvTLoCiKpbT0nV/Cjd2mg7YC8W0DmAeIrHpQMMBhlhlwjls35b5REshwNqW+sKIYSoEIF5QRrXKUBIAJSASK/OOfWz5UrVmydUoSzZyDYoadriqqr2ikGdMdrzqsbfSSgB0jTAZ9nHdFe5acozeUp6XbGalFbaf+RJ5x8qTbMw+SZiZdcJxN5al/1GNPoZsCqlKwzNQInNDtr7L4mY3Ndd5h9TtaVWco3UzkkSr2Q+yangFYxYJm5dWS2TTD1kH8x8bTepGCAoneThDHoT5P3rTqWnpZABoUrc/icQ0kFVO00iw4slOSdbiez6wCE0oAKbqYRkBHJdHvIg2zQvzj66ey0dSjeQTUmnCkdQsqz0y7SGkXilAoLyitVM8VKxMGCXBBBAEEEEAR4Y9jwwCOIcLN6pv4RyhPEOFm9U38I5RZSC/bvXK4DlE3Rn9T6f3RCt3rlcByiboz+p9P7oC8gggiKIIIQPLDpqbOlLjKqTL9Ut70J9tziK0HaRugF/yoeVnUKVKWeQp8VS49gUtnK42MlLG0nBOWJrd4M867MOlS1KccUaqWpRUT2lRiXqdU2pRxWoUrurEuzZa4nH1jn+BGyMc707cPCTa8VnvPyZScglGOat5/ETY1pVXKMwYymj6PBWmOuqRplWKspVMKzIaGW9RjbaKyq60nNWfYkf59onNpCQAMgKCNMwwv/cZPDmfcjz+c+naPijpstoezXiT4xrXZQBC2VKbWk1SQTgRlQjEcYngx7Gqdw6bcDw168s0j6dDdoZ5X5mUUlm0gp5rAB7N1I3k/qD/t2nKO72ZaLUw2l1haXG1iqVpNQf79myPld1tKxdVQ12bYnaEaWvWNMDErlHVDWt9wvp3OAf8AICh2EZVtvo+e4/2bbh/fpO6/bu7t5QdLvR3mlLtHplDThUCQGf1FAgiihVNDjwhuj5z/ANQNvImJmWbaUFtoY1oUlVUnX0UP+qUngqO36DWx55IS0xUEraTfpWmsT0HKVx9dKozeUvYIIIAjwx7HhgEcQ32b1TfwjlCgIcLN6pv4RyiykF+3euVwTyiboz+p9P7ohW71yuCeUTdGf1Pp/dAXkEEERRHyv5Rba8/tV9ebbJ1Le662SK/NV5Xzj6U0otDzeTmXxm0y4sfElBKR8zQR8kWUnoknMn/PzG7BTmvENuCvNeNt03iW071VPyFYl5xDd6xHBXIRKBjs5dzZ6+G3vW7/ALO32HJyltySVPIHnLaQ044kBLqVpFAqvtJUOlQ1GJ3Qkz3k6mGZgtLWnVlJUh4AkKAIFLtcFYior8zEfyZPvtzRcYUkJSka1Kq3VpJwTQbcCQrZ21oekaR6VSE1JzDapkS7zaV0ClXHUOoBoWz7eOHRrUGm2OO8TSdOS+XJw95rjnp9nGEaLzImXE6tSiVXErAOruj2rxFAPAw06Q2S0ts+ZtC+yu46EetSmRHtEGmPHtjVZFoPTMgpsOLEwwkKqDRTiKYgnOuYrnUJ3xT6JsuOTKEtLUiuK1JNOgMTxrgMdpETl6OnD4nLzTbU0669d9eqXZGijr6VKJ1VPVC0kFWfCg2Vx2wxaEeTxUwlL81VDJxQ2DRbg3k+yg9mJ7M4hM2u3M2k2h53VyiSUK6RSlYSFKos+6tQCccKcTHRp7SxDqHUWetC3Ei6HDXVIUR0aYdP5dHjlGuanEcZxVY1M63qe31I3lQn2Wy3IyyEIQ0dY4EAAXyCEpNMyApRJO1Q2iOc2kkFpd7dX5jL784kLUSSVElRJKiTUlRNSSdpJrjFTaDpdWGkZVqo7P8ABzjVMdXp2ivDcJ4fnNuneZR7Ikb6VqI2FKeNM+Ud6/08WiXLOW0Tiy+oAbkrCVj/ALFcchYbCAEpyEPP+nuZ1c7OsVAvoS4BtOrWQKcA7FrO5l5PtDgo4fDj9eu+/m7xBBBGbyBHhj2PDAI4hvs3qm/hHKFAQ32b1TfwjlFlIUFu9crgOUTdGf1Pp/dEK3euVwHKJujP6n0/ugLyCCCIpH8sdoJbsqbRfSHFNpIRUXygvNNqUEnG7/EAJ2XhHzhICjae/vMdr/1GWTfk2ZgCqmXbijQYIdScSd15KBT+aOJyCqoHd947OBjeSezdgnVhNGimz/NTvESoizyaoNMxj3RvacvAHfjHZy6yWj6u3HbVpj6rzRVL3nLWqC8VgKIqElAIKwojClIubeYs+cmVt6zUTDSvWoNUsila7K1w2HDbGywdJkLaak1hbRIDQdQRgTgkjaCScTjn24UMhoXMmYeTQXUru61XRQQMQRtOBGXfHHliZtqejVktzZI5un8GTR7R+YlZpC6JW2apUpKgRdUMyDQ5hJ+UZWDZqmhP6pJK0qUw0BnmaUJ7Ck/KNNmWOwhaWhPOlxRoEsKKRXPEio5RslJJs+eFUzNIS08QpSXDUgAJvLAHSNQcdwjCzbbJM73Pp8PmrmtFS2AqbdbYRuqFLPYkZV7+EWZebVJPCRSpJbUm8cQ6pGBKzTGhxz2A5RXOaMh6q5WZQ+cylRo5867eNIxsSUVLh2Zf1jepUGw2MC4s0N1VcC3ins21wxws35MkWrzWvu0TGq61+hRtCaUDqmwb5z2UH/iJEhKhtNMycz/myLrSO1xNOpc1YRdRczqo4lWJoN+UVkabVenw2O1reNl/F8I9IZwxeRoUtziy5/SmFuGTyNGtt8GXP6UxhEalp9tTE4K9/wBpfRsEaJecQ4VhC0qLariwlQJSqgN1VMjQg0O+N8ZvmBHhj2PDAI4hws3qm/hHKE8Q4Wb1TfwjlFlIL9u9crgOUTdGf1Pp/dEK3euVwHKJujP6n0/ugLyCCCIqh07snzuz5pigKlNKKB/OkX0f9kpj5Js2Yp0Tty4x9qGPk3yh6OiStJ9ilG1nWMnchwlSQOBvJ+mN2C01yRMLE6lApWI0iaXkH2ThwP8An3jUHlowULw3iNb7qib6UkUFCTuj0cuau4trrHnHyb/E8pOWhMqy7MHWuBJaCXUJqBeUFVxJ2CgNIarb0ftOcQ85dDcs2FlKVK1ZdQipvBOZqBUXqDKm+MvIroOFUn5gXsf4AUMCoHF2h2A4J7QTsEO2l2kDDxXZ6HqOKQdcUEVSmoBbCjhfNcRmBXKuHHbLab7iP9J4s8/N/wBDk+hDQbLs251bCDTtWoUoO2hpxWI90Lmwp51l04TSFJJ3r6R7zVf2iTO2xZ6UpkFl0ISqhdQRdvgnpqNcRXHKleEQhosiVWp+dccKELHm6W+ipZGIV/KRuqMs6QteJ306y3zni3NGus+Slk7Fm5ieEmz/AA3UqUm8VFIqhJXevDGl0VFN4jpK7ImNQti0yEBJTdeBTRYArev+rUUxFAaHHtiyEyxNvCcbcUw8xQ1JQMqkKWMQUUqDQioJGwR0WxbZlrVlVCiVBSbrzJzQTsO2lRUKG6uYw023E7lrve++afPpufTs+evv25faMot9L9HlSEwpkkqQReaWfaQSQK7LwoQe0VyIimEZTG4fS4csXrFolmIj6OaWqkXZl5lALzjZaacOTYUoVWE7VUSAOPyMa1Ju6LifWVhwB/MSvJ9o0Z20WZdQqgHWPbQG0UUoHjgniqNM+byfa3EReYpHw8+76L8lthGUs9oOVLz1Zh5RxUXHel0icyBdHyMN0eJEexHjCPDHseGARxDhZvVN/COUJ4hvs3qm/hHKLKQoLd65XAcom6NfqfT+6IVu9crgOUTdGf1Pp/dAQdN9PZWzE/xVFbyhVDCKFxVagE+6moOJ3Glcoi+TS256ebcmZtDKGHSFSqUGqwgVSoLO3IYmhrewAoAxTdgy7sw3MuMoU+0CltZFSkEg4bKgjA5ippmY42i0JmYnpuQsJxSZRxYW86UkIl1qKg8WFVqlKjkM6g3aDpRFd2jmflx0OM5KiYZFX5YFVBmtrNSRTMil4fUNsdAkU6ptptx0uLCQm+u6FOKSMVUG054RLgPjeVfvJrt2xuVkeEO/ld8nps9ZnJT/AOM4ui2wOpUrIf7ZOWVCQNojnjV9wVvgD+XOPZwcX4leXW7Nlbnu2/Km9qkSssgSrCGw2Lir7pSkXaX6C7huFe2EYuLcwSLqd5zjISSaEb9u2PGZi6brmBGR2ERrjFOOdW6RPp9plnTp0nybmJVKe07znF5a+kD8ylCXVAhGIomlVUpeV20rlQYmKBU8nIVUewR4Jhw5N95izOKOlf0dNb441qE2Jlm2g7LuB1lam3E5KTyIOBHYagxThDpzUlPAVj3zKvrLUftGu0zPlX83RGaZjUU/M46WaeeesNomG2w82skOoJxSQQpJbINK0Sa3qVTkIUfOlrwbTQe8r8CNjMqhOSRz5wTc4GxvOwePZHPak1jr0hnWJpT3rctfSP5R3UpYTerecORP3Md/8iOhqpKWVMPpImJmiiD6yGs0pIOSiSVHikHEQseSPyaLUtM/aCKUophlQxJzS4sbANiTx3V7hHNM+jy8+WLzqsaiPJ7Crp5pEuXQ3Ly10zs0rVS6VEAJ951X8qBjkammBi50in3JeWddaZU+42gqS0n1lEbBzoKmgNATQHn6DZ+k8tUVZm2siCNc0a4fG0T/AIkxGg1SelTDUo6868taJVWodfKAA64gJCi2E4KqtV3DaCNlYZELqkEVoRXEEHHeDiI5doToXOhTTFolsykgsmWQgAJecPSS6sDMIBNKgG8o1rQ16mYBHEOFm9U38I5QniHCzeqb+EcospBft3rlcByiboz+p9P7ohW71yuA5RN0Z/U+n90BeQq6XWVNlnV2UpiXW67efcugKov13E0FCveSKkZEEQ1QRFfNuk9iok2VomEzKrZU82GH1OrUFp1gUHWFCmxISQqqklQ+XeZm3mJVUsxMPAPP0bQDUlawACTQYVOFThUgREtnQ5qZnpacdUsmWBuNEgtFRNUroclA44ZlKN2KloLIec2tPzU6oGal3Swyyc2madBxIOxSVYHtUfagOmTMulxCkOJStCgUqSoApUk4EEHAgxwbyieSN2XUqYsxJW1iVy+Klo/2xmtPZ6w7dj/YmmD87aUymWSlUhKtlC1Uqp18VwaUSBmCMcKJr7Qpb2Jp1KzC9StSpeZGBl5gap2v8tcFg0qLpOGMWszWdwPlxqaBwV0VDAg9mcawzrQVGu5PYN8fTumHk3kbRqpxvVvH9ZuiVk/zjJfzFe0Rym1vIlaDNTLPNPpAqATqlk44XVVT/wBo7Y4zn1GWNwyi3q53Lu3OgvDcdhiZE60tCLVbolyReVXIoRrfu0SAYjM6L2mkU8xmzxl3fCNlOLpX3fh+rbTNy9GsRi46E5kCLOydB7UmXktebPM3q/xHWnG2k0Feku6afcx0uwPIOykhU7MLeOBKGxcR2grNVEdouxjk4yP8Ybf6rXlDkVmS8xOOBmTaW4s7hgBvUTgkdpjtvk98kLUqUzE6UvzIN5Kc2mzsND66xvOAwoKisdEsexmJRsNS7SGkDYkUr2qOaj2mpiLb+lUnJU86mG2icQkmqyMqhCaqp20jive1p3Lnvktf8UrmKqZ0hlm5puUW6lMw6grQg5lINM8qmiqDbdO6FLyjaTv+jPPLJfbUhKwXFoSlxQbyJSFVAIJF4EZGuFITLfsC1bTlWJhp6UnEpo6w+gaiaSQeknCiAQoYiuBRsIjBrFry77drKYtWfn22ZhRVKvsP6pgY4JWggpT7KTSlDQmoVUM8j5IEMTbc01PzYWlYWsrKVLWNqSugzwBqDUVFIvbLs02pZ7SbWlLrqVAqQqgJU2cHE3TVIUKgjA4qGVCW5loISEpASlIoABQADIAboDOPDHseGARxDhZvVN/COUJ4hws3qm/hHKLKQX7d65XAcom6M/qfT+6IVu9crgOUTdGf1Pp/dAXkEEERRFDpJohKz1C+2b6RRLiFKbcAOy+kglOJwNRF9BAUljWLLWZKqRLtlLSApxQFVrUaVUo5lSiAB8gBCD5O7ARaiZyftBlLnnbl1pCxUoaaJSLpzSa9Go9ztjrMeAUygON23pc43ai5ZicTJyko02zVTJeZLopRK6DoYEpqVDFvbHUtH/OdV/7wsKdqaFgLCCjC6aLNa5wpS+gs1JuzDshNoPnCi461NMhxK1kk1Lrd1QGKsKUxh3s3W6pGvDYeujWBuurvbbl7G7xgKnSTS6XklNtuaxbzvVsNILjqqbQkZDPE0yO4x5o9pcxNuLZSl5p9sBS2Xm1NuBJNAqhwIruMKekUs7J22m0Fsuuyq5fUFbSC4thfvFAqbueIHtHgdWh87OuWgpaHZx2QbZJU5MsoaLjuN1KAEJUQK1yzCt4qF5bHlLk5aaMs4Hegttt14IBYaW4CpKXF1wNAchsO403+UDSt2Qblyw024Zh5LAUtZS2hSxVClXQSU4Ky3Rz3RDRW0Jyz5kL81bRPPOOu69p4zAXewI6SQACLyTQ4mLVejU9PaPplH2imbZWlLesIF5DawEqr/tqUN/RgLazNKp5FqMSUwqTfS8hxS/Ngu8wUAkFypPRNAMaVKtlKGo0OtpiWtS1W7SU21MLdvodeKUpVL4hCEqVgAElBpXEHbdi8nvJdLONy6mUiRmmritbL51p001wvY1oo4/IkFunLCl3ygzDDL60AALdabWodoJThjjhAc88lNlJ85tNTCT6MeWEspIIbX6wWW0n9OhKa5EUGyHLQjRNFmMrZaccWhTq3EhdKICskJ7AAKnaanCtIYUpAAAFAMABkB2RlAEEEEAR4Y9jwwCOIcLN6pv4RyhPEOFm9U38I5RZSC/bvXK4DlGVkT6Wr14KN6lKU2V3ntjG3euVwHKIjDJWaJzz7ABmSd0Bfen2/dX3J8YPT7fur7k+MUxkF3gBQ1BIIIKaDM17I8VJLCkpwN71SDVJ+cOguvT7fur7k+MHp9v3V9yfGKVqSWpRQBimta7KRi3LKIScAFVAJNPVzrAXnp9v3V9yfGD0+37q+5PjFQ5ZywQDdqSABeFcfxGM9LBBFDX5gmozwGUBc+n2/dX3J8YPT7fur7k+MUzEitabwpStBUgEncKxlKSV4qvdEJwViAanIY8DAW/p5v3V9yfGD0837q+5PjFM3JKVeoU0SQCSoUxyxj1FnuFRTTEUrUimOWPbAXHp5v3V9w8YPTzfur7k+MUjEopV6lBdNDeNMTXfwjYizlklPRBGwqGOFcN4gLf0+37q+5PjB6fb91fcnxinTIKJIBR0QCTeFMagY/KMfM1dOlDcpeoa5iuG+AuvT7fur7k+MHp9v3V9yfGKPzZVwLp0SboPbGb8ipGZTWoFAoE1PZAXPp9v3V9yfGD0+37q+5PjFK5IrSVAihSkrPwjMjfGxNmrIrVFPjG3fAW3p9v3V9yfGPDbzfur7k+MUvmirmsp0eOOdK03VjB1kpCSfaF4cIDVDhZvVN/COUKEN9m9U38I5Qkgv271yuA5RpkXEi8lRoFpKb2dDgceyN9u9crgOUV8BPlyhBUm/ULQUlQBoknLtIjY0+hBaTeBCVFSlUNBWuAisggLpm0E9Ak0Uahw45JSpKa8agxWuuAstpriCuo4nCI8EBYqmE69Cq9EBNTwGMabRKSahSDnglJThianeYiQQE9koU0lKl3SFlRwJNKbKRvbnEqLpJSm8UUC03hRNRiBtyipggJ7TyUIcT0V1KaAg3Tv7o2efpKCV1vFYNEm7QJAu5g4VisggLV6bQNcRdVeKCEkGh9771jHzlPnCF16NB9PRIu5bPzFZBATrLdSlLgUUgkJpeF5OBJNRGyVmUt36KBqpBwBAIqbwA4ExWwQFpNzaCkpScErQEDH1UjE95MFoOIUsKC0YKBoEkKIqK1NMaUirggq2NoA65JNQQvVn4vZ4HAxBQ4A0tO0qSQOFaxHggi3TNNXruNNXq71ejSlfVpWtYjzFxaG/4gBS2ARQ1qMaRAggCG+zeqb+EcoUIb7N6pv4Rygqgt3rlcByiviwt3rlcByivggggi4suz0hOtdyzAOVN5/AgIUpZrjmIFBvOA+W+LBNge853DxMeOT7ryrrIup37fmdnAYxkmwicVuVPAn7kwViuwPdWDxH5Bium5BbfrDDeMRFkbEWnFtzH5p+4MDNpLbNyYGG+mztpgREFJBFpa1nBI1jeKDmBsrtHZFXFQQR6hBJoASdwFT9okej3f8A61d0BGggIiQiRcOSFd1OcBHgjN1pSTRQIPbG5mQcUKpQad3OAjQRJekHEiqkGnZjyiNAEESWrPdViEGnbQc6QO2e6nEoNOyh5QEaCCCAIb7N6pv4RyhQhus3qm/hHKIqgt3rlcE8ogRPt3rlcE8ogRUSrNltY4EnLM8B/gHziwtRZddDKchnxpUn5CMdGk9JZ3ADvJ8IzsYXnnVHPH7qPhBWyfnAwkNtUvUxO7tO8mMrOq22p10kkiuOdBkPmfxHrrLKFlxxV5RNaHGm6iR8s4iLWuaVRPRbGfie3siCPZaHFrqhRTjVStmOOW09kXk02h282SLyRXtBO3+0Qp2bDI1TI6XZjTxVGqybPdSsLOAxrU4kH+9DjAZ2M6emw5srQfZQ4bYqJpm4tSdxp8tn2pFrNdGbSRtu1+YKYj6QJo9xSD9yPxFFlo6P4X1H8RqVb4BIuGlaZiNuj3VfUfxEZVgEknWDE19X+8QaLDNXyd4UR81CLO0bUDSgm6ThXOm/wissJNHyNyVDuIEWNpWUXVBV6mFKUrtPb2wFTPTgdcQoAilBQ/FF9ac3qkXgK40zpv8ACF+aktU4hNa1ocqe1TfDFPygdTdJIxrh8/GA02XaGtvVFCKba518IonWgmYujIOCnAkH8wwSEglqt0k1pWtNnCKObQoTPS2rBHCop9uUBeWpOapIUBWqqZ02E/iNdl2jrr1U0Kaba518I3T8mHUhJJFDXDgR+YxkLPS1W6Sa0rXsru4wC5aTd11YGVa94B/MRomWugh5d7aajhkOUQ4qCG+zeqb+EcoUIbrN6pv4RyiKoLd65XBPKIET7d65XAcogRUW2jjlHFDenkf7xss83JlxJ9oqp33h9jFTLPFCgoZg/wDkd0XVpy+sSl5rMAHDOgxrxERUR6y1KfUkCiSb17YATXvrUUiZaE4lhGrbwVy7T2mN8haIdTdrdcp996a58IhN2KsOJKiFJrUnbvxBgN8mymXb1jnrnvxySO3fGFmzbjztSaITU0GWOABO07flG+0bPU8sYgIA4mpzw7o0TU2hhGrZxUdudDvO9XZAawdZN4ZJ/aKf1GItuOVePYAn7V/MWMk0JdorX6x2ck8d/wDaKBaiSScyaniYBj0e6r6j+IqHLTdqemczsG/hFro+4A1iQOkdvCF9zM8TzgLGwDV4k5lKj90xJtudcQ4AlRAug5Ded4iJYCgHcTTonmmMtIFAuChr0RzMUQzMKWtJWamoGzf2Re6QqIaFCR0hyMLraqEHcQe4w0KmGXRQqSRnQmh+8BS2K6rXJFTQ1qK9hibbQ/jNcR9lDxMS20MNG8CgHfeqecVFoToW8lQ9VN3HfQ1J/wA3RBZaRKIbTQ06Y/pVFVZDytagVNCSCK9hi8U+y6KFSSM6E0NecYttsNm8CgHfeqecBA0lHSQexX2I8TFNE62JsOOdHFIFBzJ/zdEGKghvs3qm/hHKFCG+zeqb+Ecoil+3euVwTyiBE+3euVwHKIEVBE2zbRLR3oOY/I7YhQQF+5ItP9JtQSrbT8p2HtjWJWaRgldRxB/qEUqVEYjA7xEpFpOjJZ+dDziKsDJTK8FroOP4SI2oYZlsVG8vZv8ApGziYqXLRdVmtXyw5RFJiiTPzqnVVOAGSd394jQQQQQQQQBBBBAEEEEAQQQQBBBBAEEEEAQ32b1TfwjlChDdZvVN/COUFbXZdCvWSk8QDEJ2xWjkCngfGsWUEQUTuj59lfePyIiOWK6MgDwPjSGiCATlyTgzQruryjQRTOHiPCkHOASIIcVSbZzQn/iI0qspo+wPkSORgFSCGhVjtH2acCfzGr0C3vX3jwghcghj9At71948IPQLe9fePCClyCGP0C3vX3jwg9At71948IBcghlRYjQzvHifCNvoln3PurxihVghvTZ7QyQnurzjchlIySBwAEQJzbClZJUeAMSG7LdPsEcaDnDZBALrdgrPrKSO8xLasFA9ZSjwoBFvBARGbNaTkgfPHnEoCPYID//Z"/>
          <p:cNvSpPr>
            <a:spLocks noChangeAspect="1" noChangeArrowheads="1"/>
          </p:cNvSpPr>
          <p:nvPr/>
        </p:nvSpPr>
        <p:spPr bwMode="auto">
          <a:xfrm>
            <a:off x="155575" y="-2362200"/>
            <a:ext cx="3438525" cy="492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4" descr="data:image/jpeg;base64,/9j/4AAQSkZJRgABAQAAAQABAAD/2wCEAAkGBxQSEhUUEhQUFhQWFxgVFhYYFxgYFhoXFxcWFhgYFxcYHSghHRolHRcVITIhJSkrLi4uGB8zODMsNygtLisBCgoKDg0OGhAQFjclHyUtLCwuLCw3LCwrKy0rLCsvLDcsMi0sMCwsMSwsLCwsLSwvLCwsLCwsLCwsLCwsKyssLP/AABEIAQ0AvAMBIgACEQEDEQH/xAAcAAACAgMBAQAAAAAAAAAAAAAABgQFAgMHAQj/xABEEAABAgMEBgULAgUEAQUAAAABAgMABBEFEiExBhNBUXGxIjNhkdEHFBUyQlJygYKhwUPCI2Ky4fAIc5Ki8RYkNFOz/8QAGgEBAQADAQEAAAAAAAAAAAAAAAECAwQFBv/EAC8RAQACAgAEAwYFBQAAAAAAAAABAgMRBBIhcRMxUQUiQWGBsTKRocHRFCRC4fD/2gAMAwEAAhEDEQA/AO4wRWT9rhtRTdJIptAGMVztuOHIJT8qn7+EAyRgt1IzIHE0hSdnnFZrV30HcIjkxdJs2LtRoe2PljyiOu3WxlePy8YXkNKVkkngCeUSEWa6ckH50HOAsl6QDYg/M0jUq31bEJ7yY0osR0+6OJ8I2psBe1aRwqfCAwVbrm5I+R8Y1Kth07QOAiYnR7e5/wBf7xsGj6dq1dwgK30q770Y+knffP2i29AI95X28I99Ao95f28ICpTajo9sxkLWd977RaegUe8v7eEYmwEe+r7QVBTbbv8AKfl/eNibeXtSn7j8xvVo+Njh/wCP941q0fOxY7qfmCMkaQb0dyv7RuRb6NqVDuP5iEqwnNhQfmfCNK7JdHs14EeMBdotho+1TiDEhucbVktJ+YhUclHE5oUPkY0mAdwY9hKbdUn1VEcCREtq13U+1XiAf7w0bNUEULVvn2kDiD+D4xdMOhSQoZEA49sRS1bvXK4DlBZdn669VRF2mzOtfCC3euVwTyiboz+p9P7oqJTVitDMFXE+ES25NtOSEj5CvfG+CIoggggCCCCAotI9L5OQUhM28GisEpqlaqhJAPqpO8RKlrflnJYzSHkKlwlSy4D0QlFb1doIocM4QPKXNhq1ZBapvzMBmY/j3ULpW7hdWCMcsoVG3HFWSJVpsuiZtVTYWDqTOMg64uAqwRfupTUYAJ3gwHabE0hlptkvy7qVtAqBXikApxVW8ARQY4xBsLTiRnHSzLTCVuAE3bq03gDQlBWkBQwOKawiWBNKTP2lLTkoqWamZPzlUuhYeN1I1Dhb1QzWknAY1SIy0FtjVzkrKy823PyymXAgloImJRtCU3UrWAOiaJSQaGoGApAP/wD6uk9Q9Ma4amXcU08spULriSkFNKVJqtIwBrWNVuabSMnqxMvhvWo1iKoWap34JNOBji0tLLS29NOlT1ns2u951KgUTQ6uj6inFYSSnoGowGQKobPKJaSU2pIPInUyqFSrpTM3EOpuqNRRKgQQobYB0mfKLZzbbTq5kBt4LLSrjnSDaihXs4UUCMYsdHNKZWfCzKOh0NkBdEqTQqrT1gNxih0rtJmZsSbdZcS8nzdxOsAoCpKaKIFMMYY9GEjzOWoBiw1/+aYC0ggggCMHGwrMA8RWM4ICE7ZbSvYA4VHKIjtgJ9lShxofCLiPDAI8OFm9U38I5QniHCzeqb+EcospBft3rlcByiboz+p9P7ohW71yuA5RN0Z/U+n90BeQQQRFEEEEAQQRQaWaYylnIvTLoCiKpbT0nV/Cjd2mg7YC8W0DmAeIrHpQMMBhlhlwjls35b5REshwNqW+sKIYSoEIF5QRrXKUBIAJSASK/OOfWz5UrVmydUoSzZyDYoadriqqr2ikGdMdrzqsbfSSgB0jTAZ9nHdFe5acozeUp6XbGalFbaf+RJ5x8qTbMw+SZiZdcJxN5al/1GNPoZsCqlKwzNQInNDtr7L4mY3Ndd5h9TtaVWco3UzkkSr2Q+yangFYxYJm5dWS2TTD1kH8x8bTepGCAoneThDHoT5P3rTqWnpZABoUrc/icQ0kFVO00iw4slOSdbiez6wCE0oAKbqYRkBHJdHvIg2zQvzj66ey0dSjeQTUmnCkdQsqz0y7SGkXilAoLyitVM8VKxMGCXBBBAEEEEAR4Y9jwwCOIcLN6pv4RyhPEOFm9U38I5RZSC/bvXK4DlE3Rn9T6f3RCt3rlcByiboz+p9P7oC8gggiKIIIQPLDpqbOlLjKqTL9Ut70J9tziK0HaRugF/yoeVnUKVKWeQp8VS49gUtnK42MlLG0nBOWJrd4M867MOlS1KccUaqWpRUT2lRiXqdU2pRxWoUrurEuzZa4nH1jn+BGyMc707cPCTa8VnvPyZScglGOat5/ETY1pVXKMwYymj6PBWmOuqRplWKspVMKzIaGW9RjbaKyq60nNWfYkf59onNpCQAMgKCNMwwv/cZPDmfcjz+c+naPijpstoezXiT4xrXZQBC2VKbWk1SQTgRlQjEcYngx7Gqdw6bcDw168s0j6dDdoZ5X5mUUlm0gp5rAB7N1I3k/qD/t2nKO72ZaLUw2l1haXG1iqVpNQf79myPld1tKxdVQ12bYnaEaWvWNMDErlHVDWt9wvp3OAf8AICh2EZVtvo+e4/2bbh/fpO6/bu7t5QdLvR3mlLtHplDThUCQGf1FAgiihVNDjwhuj5z/ANQNvImJmWbaUFtoY1oUlVUnX0UP+qUngqO36DWx55IS0xUEraTfpWmsT0HKVx9dKozeUvYIIIAjwx7HhgEcQ32b1TfwjlCgIcLN6pv4RyiykF+3euVwTyiboz+p9P7ohW71yuCeUTdGf1Pp/dAXkEEERRHyv5Rba8/tV9ebbJ1Le662SK/NV5Xzj6U0otDzeTmXxm0y4sfElBKR8zQR8kWUnoknMn/PzG7BTmvENuCvNeNt03iW071VPyFYl5xDd6xHBXIRKBjs5dzZ6+G3vW7/ALO32HJyltySVPIHnLaQ044kBLqVpFAqvtJUOlQ1GJ3Qkz3k6mGZgtLWnVlJUh4AkKAIFLtcFYior8zEfyZPvtzRcYUkJSka1Kq3VpJwTQbcCQrZ21oekaR6VSE1JzDapkS7zaV0ClXHUOoBoWz7eOHRrUGm2OO8TSdOS+XJw95rjnp9nGEaLzImXE6tSiVXErAOruj2rxFAPAw06Q2S0ts+ZtC+yu46EetSmRHtEGmPHtjVZFoPTMgpsOLEwwkKqDRTiKYgnOuYrnUJ3xT6JsuOTKEtLUiuK1JNOgMTxrgMdpETl6OnD4nLzTbU0669d9eqXZGijr6VKJ1VPVC0kFWfCg2Vx2wxaEeTxUwlL81VDJxQ2DRbg3k+yg9mJ7M4hM2u3M2k2h53VyiSUK6RSlYSFKos+6tQCccKcTHRp7SxDqHUWetC3Ei6HDXVIUR0aYdP5dHjlGuanEcZxVY1M63qe31I3lQn2Wy3IyyEIQ0dY4EAAXyCEpNMyApRJO1Q2iOc2kkFpd7dX5jL784kLUSSVElRJKiTUlRNSSdpJrjFTaDpdWGkZVqo7P8ABzjVMdXp2ivDcJ4fnNuneZR7Ikb6VqI2FKeNM+Ud6/08WiXLOW0Tiy+oAbkrCVj/ALFcchYbCAEpyEPP+nuZ1c7OsVAvoS4BtOrWQKcA7FrO5l5PtDgo4fDj9eu+/m7xBBBGbyBHhj2PDAI4hvs3qm/hHKFAQ32b1TfwjlFlIUFu9crgOUTdGf1Pp/dEK3euVwHKJujP6n0/ugLyCCCIpH8sdoJbsqbRfSHFNpIRUXygvNNqUEnG7/EAJ2XhHzhICjae/vMdr/1GWTfk2ZgCqmXbijQYIdScSd15KBT+aOJyCqoHd947OBjeSezdgnVhNGimz/NTvESoizyaoNMxj3RvacvAHfjHZy6yWj6u3HbVpj6rzRVL3nLWqC8VgKIqElAIKwojClIubeYs+cmVt6zUTDSvWoNUsila7K1w2HDbGywdJkLaak1hbRIDQdQRgTgkjaCScTjn24UMhoXMmYeTQXUru61XRQQMQRtOBGXfHHliZtqejVktzZI5un8GTR7R+YlZpC6JW2apUpKgRdUMyDQ5hJ+UZWDZqmhP6pJK0qUw0BnmaUJ7Ck/KNNmWOwhaWhPOlxRoEsKKRXPEio5RslJJs+eFUzNIS08QpSXDUgAJvLAHSNQcdwjCzbbJM73Pp8PmrmtFS2AqbdbYRuqFLPYkZV7+EWZebVJPCRSpJbUm8cQ6pGBKzTGhxz2A5RXOaMh6q5WZQ+cylRo5867eNIxsSUVLh2Zf1jepUGw2MC4s0N1VcC3ins21wxws35MkWrzWvu0TGq61+hRtCaUDqmwb5z2UH/iJEhKhtNMycz/myLrSO1xNOpc1YRdRczqo4lWJoN+UVkabVenw2O1reNl/F8I9IZwxeRoUtziy5/SmFuGTyNGtt8GXP6UxhEalp9tTE4K9/wBpfRsEaJecQ4VhC0qLariwlQJSqgN1VMjQg0O+N8ZvmBHhj2PDAI4hws3qm/hHKE8Q4Wb1TfwjlFlIL9u9crgOUTdGf1Pp/dEK3euVwHKJujP6n0/ugLyCCCIqh07snzuz5pigKlNKKB/OkX0f9kpj5Js2Yp0Tty4x9qGPk3yh6OiStJ9ilG1nWMnchwlSQOBvJ+mN2C01yRMLE6lApWI0iaXkH2ThwP8An3jUHlowULw3iNb7qib6UkUFCTuj0cuau4trrHnHyb/E8pOWhMqy7MHWuBJaCXUJqBeUFVxJ2CgNIarb0ftOcQ85dDcs2FlKVK1ZdQipvBOZqBUXqDKm+MvIroOFUn5gXsf4AUMCoHF2h2A4J7QTsEO2l2kDDxXZ6HqOKQdcUEVSmoBbCjhfNcRmBXKuHHbLab7iP9J4s8/N/wBDk+hDQbLs251bCDTtWoUoO2hpxWI90Lmwp51l04TSFJJ3r6R7zVf2iTO2xZ6UpkFl0ISqhdQRdvgnpqNcRXHKleEQhosiVWp+dccKELHm6W+ipZGIV/KRuqMs6QteJ306y3zni3NGus+Slk7Fm5ieEmz/AA3UqUm8VFIqhJXevDGl0VFN4jpK7ImNQti0yEBJTdeBTRYArev+rUUxFAaHHtiyEyxNvCcbcUw8xQ1JQMqkKWMQUUqDQioJGwR0WxbZlrVlVCiVBSbrzJzQTsO2lRUKG6uYw023E7lrve++afPpufTs+evv25faMot9L9HlSEwpkkqQReaWfaQSQK7LwoQe0VyIimEZTG4fS4csXrFolmIj6OaWqkXZl5lALzjZaacOTYUoVWE7VUSAOPyMa1Ju6LifWVhwB/MSvJ9o0Z20WZdQqgHWPbQG0UUoHjgniqNM+byfa3EReYpHw8+76L8lthGUs9oOVLz1Zh5RxUXHel0icyBdHyMN0eJEexHjCPDHseGARxDhZvVN/COUJ4hvs3qm/hHKLKQoLd65XAcom6NfqfT+6IVu9crgOUTdGf1Pp/dAQdN9PZWzE/xVFbyhVDCKFxVagE+6moOJ3Glcoi+TS256ebcmZtDKGHSFSqUGqwgVSoLO3IYmhrewAoAxTdgy7sw3MuMoU+0CltZFSkEg4bKgjA5ippmY42i0JmYnpuQsJxSZRxYW86UkIl1qKg8WFVqlKjkM6g3aDpRFd2jmflx0OM5KiYZFX5YFVBmtrNSRTMil4fUNsdAkU6ptptx0uLCQm+u6FOKSMVUG054RLgPjeVfvJrt2xuVkeEO/ld8nps9ZnJT/AOM4ui2wOpUrIf7ZOWVCQNojnjV9wVvgD+XOPZwcX4leXW7Nlbnu2/Km9qkSssgSrCGw2Lir7pSkXaX6C7huFe2EYuLcwSLqd5zjISSaEb9u2PGZi6brmBGR2ERrjFOOdW6RPp9plnTp0nybmJVKe07znF5a+kD8ylCXVAhGIomlVUpeV20rlQYmKBU8nIVUewR4Jhw5N95izOKOlf0dNb441qE2Jlm2g7LuB1lam3E5KTyIOBHYagxThDpzUlPAVj3zKvrLUftGu0zPlX83RGaZjUU/M46WaeeesNomG2w82skOoJxSQQpJbINK0Sa3qVTkIUfOlrwbTQe8r8CNjMqhOSRz5wTc4GxvOwePZHPak1jr0hnWJpT3rctfSP5R3UpYTerecORP3Md/8iOhqpKWVMPpImJmiiD6yGs0pIOSiSVHikHEQseSPyaLUtM/aCKUophlQxJzS4sbANiTx3V7hHNM+jy8+WLzqsaiPJ7Crp5pEuXQ3Ly10zs0rVS6VEAJ951X8qBjkammBi50in3JeWddaZU+42gqS0n1lEbBzoKmgNATQHn6DZ+k8tUVZm2siCNc0a4fG0T/AIkxGg1SelTDUo6868taJVWodfKAA64gJCi2E4KqtV3DaCNlYZELqkEVoRXEEHHeDiI5doToXOhTTFolsykgsmWQgAJecPSS6sDMIBNKgG8o1rQ16mYBHEOFm9U38I5QniHCzeqb+EcospBft3rlcByiboz+p9P7ohW71yuA5RN0Z/U+n90BeQq6XWVNlnV2UpiXW67efcugKov13E0FCveSKkZEEQ1QRFfNuk9iok2VomEzKrZU82GH1OrUFp1gUHWFCmxISQqqklQ+XeZm3mJVUsxMPAPP0bQDUlawACTQYVOFThUgREtnQ5qZnpacdUsmWBuNEgtFRNUroclA44ZlKN2KloLIec2tPzU6oGal3Swyyc2madBxIOxSVYHtUfagOmTMulxCkOJStCgUqSoApUk4EEHAgxwbyieSN2XUqYsxJW1iVy+Klo/2xmtPZ6w7dj/YmmD87aUymWSlUhKtlC1Uqp18VwaUSBmCMcKJr7Qpb2Jp1KzC9StSpeZGBl5gap2v8tcFg0qLpOGMWszWdwPlxqaBwV0VDAg9mcawzrQVGu5PYN8fTumHk3kbRqpxvVvH9ZuiVk/zjJfzFe0Rym1vIlaDNTLPNPpAqATqlk44XVVT/wBo7Y4zn1GWNwyi3q53Lu3OgvDcdhiZE60tCLVbolyReVXIoRrfu0SAYjM6L2mkU8xmzxl3fCNlOLpX3fh+rbTNy9GsRi46E5kCLOydB7UmXktebPM3q/xHWnG2k0Feku6afcx0uwPIOykhU7MLeOBKGxcR2grNVEdouxjk4yP8Ybf6rXlDkVmS8xOOBmTaW4s7hgBvUTgkdpjtvk98kLUqUzE6UvzIN5Kc2mzsND66xvOAwoKisdEsexmJRsNS7SGkDYkUr2qOaj2mpiLb+lUnJU86mG2icQkmqyMqhCaqp20jive1p3Lnvktf8UrmKqZ0hlm5puUW6lMw6grQg5lINM8qmiqDbdO6FLyjaTv+jPPLJfbUhKwXFoSlxQbyJSFVAIJF4EZGuFITLfsC1bTlWJhp6UnEpo6w+gaiaSQeknCiAQoYiuBRsIjBrFry77drKYtWfn22ZhRVKvsP6pgY4JWggpT7KTSlDQmoVUM8j5IEMTbc01PzYWlYWsrKVLWNqSugzwBqDUVFIvbLs02pZ7SbWlLrqVAqQqgJU2cHE3TVIUKgjA4qGVCW5loISEpASlIoABQADIAboDOPDHseGARxDhZvVN/COUJ4hws3qm/hHKLKQX7d65XAcom6M/qfT+6IVu9crgOUTdGf1Pp/dAXkEEERRFDpJohKz1C+2b6RRLiFKbcAOy+kglOJwNRF9BAUljWLLWZKqRLtlLSApxQFVrUaVUo5lSiAB8gBCD5O7ARaiZyftBlLnnbl1pCxUoaaJSLpzSa9Go9ztjrMeAUygON23pc43ai5ZicTJyko02zVTJeZLopRK6DoYEpqVDFvbHUtH/OdV/7wsKdqaFgLCCjC6aLNa5wpS+gs1JuzDshNoPnCi461NMhxK1kk1Lrd1QGKsKUxh3s3W6pGvDYeujWBuurvbbl7G7xgKnSTS6XklNtuaxbzvVsNILjqqbQkZDPE0yO4x5o9pcxNuLZSl5p9sBS2Xm1NuBJNAqhwIruMKekUs7J22m0Fsuuyq5fUFbSC4thfvFAqbueIHtHgdWh87OuWgpaHZx2QbZJU5MsoaLjuN1KAEJUQK1yzCt4qF5bHlLk5aaMs4Hegttt14IBYaW4CpKXF1wNAchsO403+UDSt2Qblyw024Zh5LAUtZS2hSxVClXQSU4Ky3Rz3RDRW0Jyz5kL81bRPPOOu69p4zAXewI6SQACLyTQ4mLVejU9PaPplH2imbZWlLesIF5DawEqr/tqUN/RgLazNKp5FqMSUwqTfS8hxS/Ngu8wUAkFypPRNAMaVKtlKGo0OtpiWtS1W7SU21MLdvodeKUpVL4hCEqVgAElBpXEHbdi8nvJdLONy6mUiRmmritbL51p001wvY1oo4/IkFunLCl3ygzDDL60AALdabWodoJThjjhAc88lNlJ85tNTCT6MeWEspIIbX6wWW0n9OhKa5EUGyHLQjRNFmMrZaccWhTq3EhdKICskJ7AAKnaanCtIYUpAAAFAMABkB2RlAEEEEAR4Y9jwwCOIcLN6pv4RyhPEOFm9U38I5RZSC/bvXK4DlGVkT6Wr14KN6lKU2V3ntjG3euVwHKIjDJWaJzz7ABmSd0Bfen2/dX3J8YPT7fur7k+MUxkF3gBQ1BIIIKaDM17I8VJLCkpwN71SDVJ+cOguvT7fur7k+MHp9v3V9yfGKVqSWpRQBimta7KRi3LKIScAFVAJNPVzrAXnp9v3V9yfGD0+37q+5PjFQ5ZywQDdqSABeFcfxGM9LBBFDX5gmozwGUBc+n2/dX3J8YPT7fur7k+MUzEitabwpStBUgEncKxlKSV4qvdEJwViAanIY8DAW/p5v3V9yfGD0837q+5PjFM3JKVeoU0SQCSoUxyxj1FnuFRTTEUrUimOWPbAXHp5v3V9w8YPTzfur7k+MUjEopV6lBdNDeNMTXfwjYizlklPRBGwqGOFcN4gLf0+37q+5PjB6fb91fcnxinTIKJIBR0QCTeFMagY/KMfM1dOlDcpeoa5iuG+AuvT7fur7k+MHp9v3V9yfGKPzZVwLp0SboPbGb8ipGZTWoFAoE1PZAXPp9v3V9yfGD0+37q+5PjFK5IrSVAihSkrPwjMjfGxNmrIrVFPjG3fAW3p9v3V9yfGPDbzfur7k+MUvmirmsp0eOOdK03VjB1kpCSfaF4cIDVDhZvVN/COUKEN9m9U38I5Qkgv271yuA5RpkXEi8lRoFpKb2dDgceyN9u9crgOUV8BPlyhBUm/ULQUlQBoknLtIjY0+hBaTeBCVFSlUNBWuAisggLpm0E9Ak0Uahw45JSpKa8agxWuuAstpriCuo4nCI8EBYqmE69Cq9EBNTwGMabRKSahSDnglJThianeYiQQE9koU0lKl3SFlRwJNKbKRvbnEqLpJSm8UUC03hRNRiBtyipggJ7TyUIcT0V1KaAg3Tv7o2efpKCV1vFYNEm7QJAu5g4VisggLV6bQNcRdVeKCEkGh9771jHzlPnCF16NB9PRIu5bPzFZBATrLdSlLgUUgkJpeF5OBJNRGyVmUt36KBqpBwBAIqbwA4ExWwQFpNzaCkpScErQEDH1UjE95MFoOIUsKC0YKBoEkKIqK1NMaUirggq2NoA65JNQQvVn4vZ4HAxBQ4A0tO0qSQOFaxHggi3TNNXruNNXq71ejSlfVpWtYjzFxaG/4gBS2ARQ1qMaRAggCG+zeqb+EcoUIb7N6pv4Rygqgt3rlcByiviwt3rlcByivggggi4suz0hOtdyzAOVN5/AgIUpZrjmIFBvOA+W+LBNge853DxMeOT7ryrrIup37fmdnAYxkmwicVuVPAn7kwViuwPdWDxH5Bium5BbfrDDeMRFkbEWnFtzH5p+4MDNpLbNyYGG+mztpgREFJBFpa1nBI1jeKDmBsrtHZFXFQQR6hBJoASdwFT9okej3f8A61d0BGggIiQiRcOSFd1OcBHgjN1pSTRQIPbG5mQcUKpQad3OAjQRJekHEiqkGnZjyiNAEESWrPdViEGnbQc6QO2e6nEoNOyh5QEaCCCAIb7N6pv4RyhQhus3qm/hHKIqgt3rlcE8ogRPt3rlcE8ogRUSrNltY4EnLM8B/gHziwtRZddDKchnxpUn5CMdGk9JZ3ADvJ8IzsYXnnVHPH7qPhBWyfnAwkNtUvUxO7tO8mMrOq22p10kkiuOdBkPmfxHrrLKFlxxV5RNaHGm6iR8s4iLWuaVRPRbGfie3siCPZaHFrqhRTjVStmOOW09kXk02h282SLyRXtBO3+0Qp2bDI1TI6XZjTxVGqybPdSsLOAxrU4kH+9DjAZ2M6emw5srQfZQ4bYqJpm4tSdxp8tn2pFrNdGbSRtu1+YKYj6QJo9xSD9yPxFFlo6P4X1H8RqVb4BIuGlaZiNuj3VfUfxEZVgEknWDE19X+8QaLDNXyd4UR81CLO0bUDSgm6ThXOm/wissJNHyNyVDuIEWNpWUXVBV6mFKUrtPb2wFTPTgdcQoAilBQ/FF9ac3qkXgK40zpv8ACF+aktU4hNa1ocqe1TfDFPygdTdJIxrh8/GA02XaGtvVFCKba518IonWgmYujIOCnAkH8wwSEglqt0k1pWtNnCKObQoTPS2rBHCop9uUBeWpOapIUBWqqZ02E/iNdl2jrr1U0Kaba518I3T8mHUhJJFDXDgR+YxkLPS1W6Sa0rXsru4wC5aTd11YGVa94B/MRomWugh5d7aajhkOUQ4qCG+zeqb+EcoUIbrN6pv4RyiKoLd65XBPKIET7d65XAcogRUW2jjlHFDenkf7xss83JlxJ9oqp33h9jFTLPFCgoZg/wDkd0XVpy+sSl5rMAHDOgxrxERUR6y1KfUkCiSb17YATXvrUUiZaE4lhGrbwVy7T2mN8haIdTdrdcp996a58IhN2KsOJKiFJrUnbvxBgN8mymXb1jnrnvxySO3fGFmzbjztSaITU0GWOABO07flG+0bPU8sYgIA4mpzw7o0TU2hhGrZxUdudDvO9XZAawdZN4ZJ/aKf1GItuOVePYAn7V/MWMk0JdorX6x2ck8d/wDaKBaiSScyaniYBj0e6r6j+IqHLTdqemczsG/hFro+4A1iQOkdvCF9zM8TzgLGwDV4k5lKj90xJtudcQ4AlRAug5Ded4iJYCgHcTTonmmMtIFAuChr0RzMUQzMKWtJWamoGzf2Re6QqIaFCR0hyMLraqEHcQe4w0KmGXRQqSRnQmh+8BS2K6rXJFTQ1qK9hibbQ/jNcR9lDxMS20MNG8CgHfeqecVFoToW8lQ9VN3HfQ1J/wA3RBZaRKIbTQ06Y/pVFVZDytagVNCSCK9hi8U+y6KFSSM6E0NecYttsNm8CgHfeqecBA0lHSQexX2I8TFNE62JsOOdHFIFBzJ/zdEGKghvs3qm/hHKFCG+zeqb+Ecoil+3euVwTyiBE+3euVwHKIEVBE2zbRLR3oOY/I7YhQQF+5ItP9JtQSrbT8p2HtjWJWaRgldRxB/qEUqVEYjA7xEpFpOjJZ+dDziKsDJTK8FroOP4SI2oYZlsVG8vZv8ApGziYqXLRdVmtXyw5RFJiiTPzqnVVOAGSd394jQQQQQQQQBBBBAEEEEAQQQQBBBBAEEEEAQ32b1TfwjlChDdZvVN/COUFbXZdCvWSk8QDEJ2xWjkCngfGsWUEQUTuj59lfePyIiOWK6MgDwPjSGiCATlyTgzQruryjQRTOHiPCkHOASIIcVSbZzQn/iI0qspo+wPkSORgFSCGhVjtH2acCfzGr0C3vX3jwghcghj9At71948IPQLe9fePCClyCGP0C3vX3jwg9At71948IBcghlRYjQzvHifCNvoln3PurxihVghvTZ7QyQnurzjchlIySBwAEQJzbClZJUeAMSG7LdPsEcaDnDZBALrdgrPrKSO8xLasFA9ZSjwoBFvBARGbNaTkgfPHnEoCPYID//Z"/>
          <p:cNvSpPr>
            <a:spLocks noChangeAspect="1" noChangeArrowheads="1"/>
          </p:cNvSpPr>
          <p:nvPr/>
        </p:nvSpPr>
        <p:spPr bwMode="auto">
          <a:xfrm>
            <a:off x="307975" y="-2209800"/>
            <a:ext cx="3438525" cy="492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3609" y="177991"/>
            <a:ext cx="1367300" cy="1958156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1403648" y="2119524"/>
            <a:ext cx="7200800" cy="3170099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  <a:cs typeface="Aharoni" pitchFamily="2" charset="-79"/>
              </a:rPr>
              <a:t>Formation des Arbitres U16</a:t>
            </a:r>
          </a:p>
          <a:p>
            <a:pPr algn="ctr"/>
            <a:endParaRPr lang="fr-FR" sz="4000" b="1" dirty="0">
              <a:solidFill>
                <a:schemeClr val="tx2">
                  <a:lumMod val="50000"/>
                </a:schemeClr>
              </a:solidFill>
              <a:latin typeface="Arial Black" pitchFamily="34" charset="0"/>
              <a:cs typeface="Aharoni" pitchFamily="2" charset="-79"/>
            </a:endParaRPr>
          </a:p>
          <a:p>
            <a:pPr algn="ctr"/>
            <a:r>
              <a:rPr lang="fr-FR" sz="4000" b="1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  <a:cs typeface="Aharoni" pitchFamily="2" charset="-79"/>
              </a:rPr>
              <a:t>Secteur Toulouse et Comminges </a:t>
            </a:r>
            <a:endParaRPr lang="fr-FR" sz="4000" b="1" dirty="0">
              <a:solidFill>
                <a:schemeClr val="tx2">
                  <a:lumMod val="50000"/>
                </a:schemeClr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11" name="ZoneTexte 10"/>
          <p:cNvSpPr txBox="1"/>
          <p:nvPr/>
        </p:nvSpPr>
        <p:spPr>
          <a:xfrm rot="20764019">
            <a:off x="3981791" y="5386558"/>
            <a:ext cx="53195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 DARLING" pitchFamily="2" charset="0"/>
              </a:rPr>
              <a:t>SAISON 2015-2016</a:t>
            </a:r>
            <a:endParaRPr lang="fr-FR" sz="4000" dirty="0">
              <a:solidFill>
                <a:schemeClr val="accent3">
                  <a:lumMod val="60000"/>
                  <a:lumOff val="40000"/>
                </a:schemeClr>
              </a:solidFill>
              <a:latin typeface="AR DARL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02239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80730" y="332656"/>
            <a:ext cx="807970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u="sng" dirty="0" smtClean="0">
                <a:solidFill>
                  <a:schemeClr val="tx2">
                    <a:lumMod val="50000"/>
                  </a:schemeClr>
                </a:solidFill>
              </a:rPr>
              <a:t>Modalités financières</a:t>
            </a:r>
          </a:p>
          <a:p>
            <a:endParaRPr lang="fr-FR" sz="2000" dirty="0" smtClean="0"/>
          </a:p>
          <a:p>
            <a:endParaRPr lang="fr-FR" sz="2000" dirty="0"/>
          </a:p>
          <a:p>
            <a:r>
              <a:rPr lang="fr-FR" sz="2400" dirty="0" smtClean="0"/>
              <a:t>La formation des arbitres U16 est </a:t>
            </a:r>
            <a:r>
              <a:rPr lang="fr-FR" sz="2400" b="1" u="sng" dirty="0" smtClean="0"/>
              <a:t>complètement prise en charge</a:t>
            </a:r>
            <a:r>
              <a:rPr lang="fr-FR" sz="2400" b="1" dirty="0" smtClean="0"/>
              <a:t> </a:t>
            </a:r>
            <a:r>
              <a:rPr lang="fr-FR" sz="2400" dirty="0" smtClean="0"/>
              <a:t>par le comité départemental de </a:t>
            </a:r>
            <a:r>
              <a:rPr lang="fr-FR" sz="2400" dirty="0" smtClean="0"/>
              <a:t>la Haute-Garonne cette saison 2015-2016. </a:t>
            </a:r>
            <a:endParaRPr lang="fr-FR" sz="2400" dirty="0" smtClean="0"/>
          </a:p>
          <a:p>
            <a:endParaRPr lang="fr-FR" sz="2400" dirty="0"/>
          </a:p>
          <a:p>
            <a:endParaRPr lang="fr-FR" sz="2400" dirty="0" smtClean="0"/>
          </a:p>
          <a:p>
            <a:endParaRPr lang="fr-FR" sz="2400" dirty="0"/>
          </a:p>
          <a:p>
            <a:r>
              <a:rPr lang="fr-FR" sz="2400" dirty="0" smtClean="0"/>
              <a:t>Un chèque de caution sera demandé en début de saison de 100 euros par enfant qui sera encaissé si le stagiaire ne se présente pas à un nombre important de journées ou de stages durant l’année (voir réglementation). </a:t>
            </a:r>
            <a:endParaRPr lang="fr-FR" sz="24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91894" y="5522248"/>
            <a:ext cx="811582" cy="1162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93139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11560" y="332656"/>
            <a:ext cx="792088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u="sng" dirty="0" smtClean="0">
                <a:solidFill>
                  <a:schemeClr val="tx2">
                    <a:lumMod val="50000"/>
                  </a:schemeClr>
                </a:solidFill>
              </a:rPr>
              <a:t>Réglementation</a:t>
            </a:r>
          </a:p>
          <a:p>
            <a:endParaRPr lang="fr-FR" dirty="0"/>
          </a:p>
          <a:p>
            <a:endParaRPr lang="fr-FR" sz="2000" dirty="0" smtClean="0"/>
          </a:p>
          <a:p>
            <a:r>
              <a:rPr lang="fr-FR" sz="2000" dirty="0" smtClean="0"/>
              <a:t>Pour qu’une formation soit validée en ce qui concerne la charte d’arbitrage, les stagiaires inscrits devront participer à au moins </a:t>
            </a:r>
            <a:r>
              <a:rPr lang="fr-F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50% des formations</a:t>
            </a:r>
            <a:r>
              <a:rPr lang="fr-FR" sz="2000" dirty="0" smtClean="0">
                <a:solidFill>
                  <a:srgbClr val="FF0000"/>
                </a:solidFill>
              </a:rPr>
              <a:t>.</a:t>
            </a:r>
          </a:p>
          <a:p>
            <a:endParaRPr lang="fr-FR" sz="2800" b="1" u="sng" dirty="0" smtClean="0"/>
          </a:p>
          <a:p>
            <a:r>
              <a:rPr lang="fr-FR" sz="2800" b="1" u="sng" dirty="0" smtClean="0"/>
              <a:t>Rappel</a:t>
            </a:r>
          </a:p>
          <a:p>
            <a:r>
              <a:rPr lang="fr-FR" sz="2000" u="sng" dirty="0" smtClean="0"/>
              <a:t>Catégories N1/N2</a:t>
            </a:r>
          </a:p>
          <a:p>
            <a:pPr marL="342900" indent="-342900"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</a:pPr>
            <a:r>
              <a:rPr lang="fr-FR" sz="2000" dirty="0" smtClean="0"/>
              <a:t>6 journées et 1 stage de deux jours sur l’année</a:t>
            </a:r>
          </a:p>
          <a:p>
            <a:endParaRPr lang="fr-FR" sz="2000" dirty="0"/>
          </a:p>
          <a:p>
            <a:r>
              <a:rPr lang="fr-FR" sz="2000" u="sng" dirty="0" smtClean="0"/>
              <a:t>Catégories N3/N4</a:t>
            </a:r>
          </a:p>
          <a:p>
            <a:pPr marL="342900" indent="-342900"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</a:pPr>
            <a:r>
              <a:rPr lang="fr-FR" sz="2000" dirty="0" smtClean="0"/>
              <a:t>2 journées et 3 stages de deux jours sur l’année </a:t>
            </a:r>
            <a:endParaRPr lang="fr-FR" sz="20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91894" y="5522248"/>
            <a:ext cx="811582" cy="1162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93139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0" y="2852936"/>
            <a:ext cx="7147048" cy="35108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ZoneTexte 2"/>
          <p:cNvSpPr txBox="1"/>
          <p:nvPr/>
        </p:nvSpPr>
        <p:spPr>
          <a:xfrm>
            <a:off x="467544" y="404664"/>
            <a:ext cx="62646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b="1" dirty="0" smtClean="0">
                <a:solidFill>
                  <a:schemeClr val="tx2">
                    <a:lumMod val="50000"/>
                  </a:schemeClr>
                </a:solidFill>
                <a:latin typeface="Adobe Fangsong Std R" pitchFamily="18" charset="-128"/>
                <a:ea typeface="Adobe Fangsong Std R" pitchFamily="18" charset="-128"/>
              </a:rPr>
              <a:t>Responsable de la formation</a:t>
            </a:r>
            <a:endParaRPr lang="fr-FR" sz="4400" b="1" dirty="0">
              <a:solidFill>
                <a:schemeClr val="tx2">
                  <a:lumMod val="50000"/>
                </a:schemeClr>
              </a:solidFill>
              <a:latin typeface="Adobe Fangsong Std R" pitchFamily="18" charset="-128"/>
              <a:ea typeface="Adobe Fangsong Std R" pitchFamily="18" charset="-128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959424" y="1681936"/>
            <a:ext cx="51845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</a:pPr>
            <a:r>
              <a:rPr lang="fr-FR" sz="2800" dirty="0" smtClean="0"/>
              <a:t>Merci pour votre lecture. A bientôt sur les terrains ! </a:t>
            </a:r>
            <a:endParaRPr lang="fr-FR" sz="28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91894" y="5522248"/>
            <a:ext cx="811582" cy="1162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041583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67544" y="404664"/>
            <a:ext cx="62646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b="1" dirty="0" smtClean="0">
                <a:solidFill>
                  <a:schemeClr val="tx2">
                    <a:lumMod val="50000"/>
                  </a:schemeClr>
                </a:solidFill>
                <a:latin typeface="Adobe Fangsong Std R" pitchFamily="18" charset="-128"/>
                <a:ea typeface="Adobe Fangsong Std R" pitchFamily="18" charset="-128"/>
              </a:rPr>
              <a:t>Responsable de la formation</a:t>
            </a:r>
            <a:endParaRPr lang="fr-FR" sz="5400" b="1" dirty="0">
              <a:solidFill>
                <a:schemeClr val="tx2">
                  <a:lumMod val="50000"/>
                </a:schemeClr>
              </a:solidFill>
              <a:latin typeface="Adobe Fangsong Std R" pitchFamily="18" charset="-128"/>
              <a:ea typeface="Adobe Fangsong Std R" pitchFamily="18" charset="-128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020031" y="2780928"/>
            <a:ext cx="42484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</a:pP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Arthur MOREAU</a:t>
            </a: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</a:pP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</a:pPr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Virginie OTAL 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195736" y="5197842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/>
              <a:t>Contact: </a:t>
            </a:r>
          </a:p>
          <a:p>
            <a:r>
              <a:rPr lang="fr-FR" i="1" dirty="0" smtClean="0"/>
              <a:t>arthurmoreau@basketcd31.com</a:t>
            </a:r>
            <a:endParaRPr lang="fr-FR" i="1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91894" y="5522248"/>
            <a:ext cx="811582" cy="1162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93139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9458" y="188640"/>
            <a:ext cx="8127603" cy="6079182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91894" y="5522248"/>
            <a:ext cx="811582" cy="1162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93139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51520" y="404664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u="sng" dirty="0" smtClean="0"/>
              <a:t>Dates des journées et stages</a:t>
            </a:r>
            <a:endParaRPr lang="fr-FR" sz="2400" b="1" u="sng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1196752"/>
            <a:ext cx="5443432" cy="433189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ZoneTexte 3"/>
          <p:cNvSpPr txBox="1"/>
          <p:nvPr/>
        </p:nvSpPr>
        <p:spPr>
          <a:xfrm>
            <a:off x="2591780" y="5780228"/>
            <a:ext cx="5285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Les lieux seront communiqués ultérieurement  </a:t>
            </a:r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91894" y="5522248"/>
            <a:ext cx="811582" cy="1162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184911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11560" y="1196752"/>
            <a:ext cx="763284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 </a:t>
            </a:r>
          </a:p>
          <a:p>
            <a:endParaRPr lang="fr-FR" sz="2000" dirty="0"/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itchFamily="2" charset="2"/>
              <a:buChar char="v"/>
            </a:pPr>
            <a:r>
              <a:rPr lang="fr-FR" sz="2400" dirty="0" smtClean="0"/>
              <a:t>Accès de plein droit par </a:t>
            </a:r>
            <a:r>
              <a:rPr lang="fr-FR" sz="2400" b="1" u="sng" dirty="0" smtClean="0"/>
              <a:t>inscription préalable </a:t>
            </a:r>
          </a:p>
          <a:p>
            <a:endParaRPr lang="fr-FR" sz="2400" dirty="0"/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itchFamily="2" charset="2"/>
              <a:buChar char="v"/>
            </a:pPr>
            <a:r>
              <a:rPr lang="fr-FR" sz="2400" dirty="0" smtClean="0"/>
              <a:t>Les formations se dérouleront une fois par mois le </a:t>
            </a:r>
            <a:r>
              <a:rPr lang="fr-FR" sz="2400" u="sng" dirty="0" smtClean="0"/>
              <a:t>dimanche matin de 10h à </a:t>
            </a:r>
            <a:r>
              <a:rPr lang="fr-FR" sz="2400" u="sng" dirty="0" smtClean="0"/>
              <a:t>12h</a:t>
            </a:r>
            <a:r>
              <a:rPr lang="fr-FR" sz="2400" dirty="0" smtClean="0"/>
              <a:t>. Il </a:t>
            </a:r>
            <a:r>
              <a:rPr lang="fr-FR" sz="2400" dirty="0" smtClean="0"/>
              <a:t>y aura également un stage de deux </a:t>
            </a:r>
            <a:r>
              <a:rPr lang="fr-FR" sz="2400" dirty="0" smtClean="0"/>
              <a:t>jours.</a:t>
            </a:r>
            <a:endParaRPr lang="fr-FR" sz="2400" dirty="0" smtClean="0"/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itchFamily="2" charset="2"/>
              <a:buChar char="v"/>
            </a:pPr>
            <a:endParaRPr lang="fr-FR" sz="2400" dirty="0"/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itchFamily="2" charset="2"/>
              <a:buChar char="v"/>
            </a:pPr>
            <a:r>
              <a:rPr lang="fr-FR" sz="2400" dirty="0" smtClean="0"/>
              <a:t>Possibilité de s’exercer sur le Tournoi de Noël du Mini-Basket (suivant le nombre de places) ainsi que sur des tournois de fin d’année.</a:t>
            </a:r>
            <a:endParaRPr lang="fr-FR" sz="2400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467544" y="404664"/>
            <a:ext cx="2376264" cy="8949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/>
              <a:t>N1</a:t>
            </a:r>
            <a:endParaRPr lang="fr-FR" b="1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91894" y="5522248"/>
            <a:ext cx="811582" cy="1162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93139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5408" y="1124744"/>
            <a:ext cx="7981048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 smtClean="0"/>
          </a:p>
          <a:p>
            <a:endParaRPr lang="fr-FR" sz="2000" dirty="0" smtClean="0"/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itchFamily="2" charset="2"/>
              <a:buChar char="v"/>
            </a:pPr>
            <a:r>
              <a:rPr lang="fr-FR" sz="2000" dirty="0" smtClean="0"/>
              <a:t>Accès de plein droit depuis le </a:t>
            </a:r>
            <a:r>
              <a:rPr lang="fr-FR" sz="2000" i="1" u="sng" dirty="0" smtClean="0"/>
              <a:t>N1</a:t>
            </a:r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itchFamily="2" charset="2"/>
              <a:buChar char="v"/>
            </a:pPr>
            <a:endParaRPr lang="fr-FR" sz="2000" dirty="0"/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itchFamily="2" charset="2"/>
              <a:buChar char="v"/>
            </a:pPr>
            <a:r>
              <a:rPr lang="fr-FR" sz="2000" dirty="0" smtClean="0"/>
              <a:t>Les formations se dérouleront une fois par mois le </a:t>
            </a:r>
            <a:r>
              <a:rPr lang="fr-FR" sz="2000" u="sng" dirty="0" smtClean="0"/>
              <a:t>dimanche matin de 10h à 12h </a:t>
            </a:r>
            <a:r>
              <a:rPr lang="fr-FR" sz="2000" dirty="0" smtClean="0"/>
              <a:t>(même créneau que les N1). </a:t>
            </a:r>
            <a:r>
              <a:rPr lang="fr-FR" sz="2000" dirty="0" smtClean="0"/>
              <a:t>Il </a:t>
            </a:r>
            <a:r>
              <a:rPr lang="fr-FR" sz="2000" dirty="0" smtClean="0"/>
              <a:t>y aura également un stage de deux </a:t>
            </a:r>
            <a:r>
              <a:rPr lang="fr-FR" sz="2000" dirty="0" smtClean="0"/>
              <a:t>jours. </a:t>
            </a:r>
            <a:endParaRPr lang="fr-FR" sz="2000" dirty="0" smtClean="0"/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itchFamily="2" charset="2"/>
              <a:buChar char="v"/>
            </a:pPr>
            <a:endParaRPr lang="fr-FR" sz="2000" dirty="0"/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itchFamily="2" charset="2"/>
              <a:buChar char="v"/>
            </a:pPr>
            <a:r>
              <a:rPr lang="fr-FR" sz="2000" dirty="0" smtClean="0"/>
              <a:t>Possibilité de s’exercer sur le Tournoi de Noël du Mini-Basket (suivant le nombre de places) ainsi que sur des tournois de fin d’année.</a:t>
            </a:r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itchFamily="2" charset="2"/>
              <a:buChar char="v"/>
            </a:pPr>
            <a:endParaRPr lang="fr-FR" sz="2000" dirty="0"/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itchFamily="2" charset="2"/>
              <a:buChar char="v"/>
            </a:pPr>
            <a:r>
              <a:rPr lang="fr-FR" sz="2000" dirty="0" smtClean="0"/>
              <a:t>Une </a:t>
            </a:r>
            <a:r>
              <a:rPr lang="fr-FR" sz="2000" b="1" i="1" u="sng" dirty="0" smtClean="0"/>
              <a:t>évaluation de compétences </a:t>
            </a:r>
            <a:r>
              <a:rPr lang="fr-FR" sz="2000" dirty="0" smtClean="0"/>
              <a:t>sera mise en place sur la base de coaching sur les tournois. </a:t>
            </a:r>
            <a:endParaRPr lang="fr-FR" sz="200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467544" y="404664"/>
            <a:ext cx="2376264" cy="8949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/>
              <a:t>N2</a:t>
            </a:r>
            <a:endParaRPr lang="fr-FR" b="1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91894" y="5522248"/>
            <a:ext cx="811582" cy="1162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93139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1412776"/>
            <a:ext cx="823849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 </a:t>
            </a:r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itchFamily="2" charset="2"/>
              <a:buChar char="v"/>
            </a:pPr>
            <a:r>
              <a:rPr lang="fr-FR" sz="2400" dirty="0" smtClean="0"/>
              <a:t>Accès de plein droit après validation du </a:t>
            </a:r>
            <a:r>
              <a:rPr lang="fr-FR" sz="2400" i="1" u="sng" dirty="0" smtClean="0"/>
              <a:t>N2</a:t>
            </a:r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itchFamily="2" charset="2"/>
              <a:buChar char="v"/>
            </a:pPr>
            <a:endParaRPr lang="fr-FR" sz="2400" dirty="0"/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itchFamily="2" charset="2"/>
              <a:buChar char="v"/>
            </a:pPr>
            <a:r>
              <a:rPr lang="fr-FR" sz="2400" dirty="0" smtClean="0"/>
              <a:t>Les formations se dérouleront sous la forme de </a:t>
            </a:r>
            <a:r>
              <a:rPr lang="fr-FR" sz="2400" u="sng" dirty="0" smtClean="0"/>
              <a:t>trois stages de deux jours  </a:t>
            </a:r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itchFamily="2" charset="2"/>
              <a:buChar char="v"/>
            </a:pPr>
            <a:endParaRPr lang="fr-FR" sz="2400" dirty="0"/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itchFamily="2" charset="2"/>
              <a:buChar char="v"/>
            </a:pPr>
            <a:r>
              <a:rPr lang="fr-FR" sz="2400" dirty="0" smtClean="0"/>
              <a:t>Possibilité de s’exercer sur des tournois de fin d’année.</a:t>
            </a:r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itchFamily="2" charset="2"/>
              <a:buChar char="v"/>
            </a:pPr>
            <a:endParaRPr lang="fr-FR" sz="2400" dirty="0"/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itchFamily="2" charset="2"/>
              <a:buChar char="v"/>
            </a:pPr>
            <a:r>
              <a:rPr lang="fr-FR" sz="2400" dirty="0" smtClean="0"/>
              <a:t>L’évaluation des compétences se fera sous la forme de QCM et de coaching sous les différents stages.</a:t>
            </a:r>
            <a:endParaRPr lang="fr-FR" sz="240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467544" y="404664"/>
            <a:ext cx="2376264" cy="8949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/>
              <a:t>N3</a:t>
            </a:r>
            <a:endParaRPr lang="fr-FR" b="1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91894" y="5522248"/>
            <a:ext cx="811582" cy="1162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93139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1412776"/>
            <a:ext cx="828092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 smtClean="0"/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itchFamily="2" charset="2"/>
              <a:buChar char="v"/>
            </a:pPr>
            <a:r>
              <a:rPr lang="fr-FR" sz="2400" dirty="0" smtClean="0"/>
              <a:t>Accès de plein droit après validation du </a:t>
            </a:r>
            <a:r>
              <a:rPr lang="fr-FR" sz="2400" i="1" u="sng" dirty="0" smtClean="0"/>
              <a:t>N3</a:t>
            </a:r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itchFamily="2" charset="2"/>
              <a:buChar char="v"/>
            </a:pPr>
            <a:endParaRPr lang="fr-FR" sz="2400" dirty="0"/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itchFamily="2" charset="2"/>
              <a:buChar char="v"/>
            </a:pPr>
            <a:r>
              <a:rPr lang="fr-FR" sz="2400" dirty="0" smtClean="0"/>
              <a:t>Les formations se dérouleront sous la forme </a:t>
            </a:r>
            <a:r>
              <a:rPr lang="fr-FR" sz="2400" u="sng" dirty="0" smtClean="0"/>
              <a:t>de trois stages de deux jours  </a:t>
            </a:r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itchFamily="2" charset="2"/>
              <a:buChar char="v"/>
            </a:pPr>
            <a:endParaRPr lang="fr-FR" sz="2400" dirty="0"/>
          </a:p>
          <a:p>
            <a:pPr marL="285750" indent="-285750">
              <a:buClr>
                <a:schemeClr val="tx2">
                  <a:lumMod val="50000"/>
                </a:schemeClr>
              </a:buClr>
              <a:buFont typeface="Wingdings" pitchFamily="2" charset="2"/>
              <a:buChar char="v"/>
            </a:pPr>
            <a:r>
              <a:rPr lang="fr-FR" sz="2400" dirty="0" smtClean="0"/>
              <a:t>La formation assure aux stagiaires un </a:t>
            </a:r>
            <a:r>
              <a:rPr lang="fr-FR" sz="2400" b="1" u="sng" dirty="0" smtClean="0"/>
              <a:t>accompagnement</a:t>
            </a:r>
            <a:r>
              <a:rPr lang="fr-FR" sz="2400" dirty="0" smtClean="0"/>
              <a:t> et </a:t>
            </a:r>
            <a:r>
              <a:rPr lang="fr-FR" sz="2400" b="1" u="sng" dirty="0" smtClean="0"/>
              <a:t>une préparation spécifique </a:t>
            </a:r>
            <a:r>
              <a:rPr lang="fr-FR" sz="2400" dirty="0" smtClean="0"/>
              <a:t>pendant la saison au </a:t>
            </a:r>
            <a:r>
              <a:rPr lang="fr-FR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nouvel examen d’arbitre départemental</a:t>
            </a:r>
            <a:r>
              <a:rPr lang="fr-FR" sz="2400" dirty="0" smtClean="0"/>
              <a:t>. Cet examen se déroule en fin de saison.</a:t>
            </a:r>
            <a:endParaRPr lang="fr-FR" sz="240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467544" y="404664"/>
            <a:ext cx="2376264" cy="8949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/>
              <a:t>N4</a:t>
            </a:r>
            <a:endParaRPr lang="fr-FR" b="1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91894" y="5522248"/>
            <a:ext cx="811582" cy="1162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93139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332656"/>
            <a:ext cx="871296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b="1" u="sng" dirty="0" smtClean="0">
                <a:solidFill>
                  <a:schemeClr val="tx2">
                    <a:lumMod val="50000"/>
                  </a:schemeClr>
                </a:solidFill>
              </a:rPr>
              <a:t>Validation de l’officiel</a:t>
            </a:r>
          </a:p>
          <a:p>
            <a:endParaRPr lang="fr-FR" dirty="0"/>
          </a:p>
          <a:p>
            <a:endParaRPr lang="fr-FR" sz="2400" dirty="0" smtClean="0"/>
          </a:p>
          <a:p>
            <a:r>
              <a:rPr lang="fr-FR" sz="2400" dirty="0" smtClean="0"/>
              <a:t>De ce fait, l’arbitre stagiaire sera officialisé une fois qu’il aura terminé le cursus de formation en ayant validé:</a:t>
            </a:r>
          </a:p>
          <a:p>
            <a:endParaRPr lang="fr-FR" sz="2400" dirty="0"/>
          </a:p>
          <a:p>
            <a:pPr algn="ctr"/>
            <a:r>
              <a:rPr lang="fr-FR" sz="2400" dirty="0" smtClean="0"/>
              <a:t>N1 – N2 – N3 – N4</a:t>
            </a:r>
          </a:p>
          <a:p>
            <a:endParaRPr lang="fr-FR" sz="2400" dirty="0" smtClean="0"/>
          </a:p>
          <a:p>
            <a:endParaRPr lang="fr-FR" sz="2400" dirty="0"/>
          </a:p>
          <a:p>
            <a:r>
              <a:rPr lang="fr-FR" sz="2400" dirty="0" smtClean="0"/>
              <a:t>Si la validation ne peut se faire sur l’année du seizième anniversaire, le stagiaire sera invité à poursuivre son cursus en </a:t>
            </a:r>
            <a:r>
              <a:rPr lang="fr-F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formation initiale</a:t>
            </a:r>
            <a:r>
              <a:rPr lang="fr-FR" sz="2400" dirty="0" smtClean="0"/>
              <a:t>. </a:t>
            </a:r>
          </a:p>
          <a:p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91894" y="5522248"/>
            <a:ext cx="811582" cy="1162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93139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Élémentaire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124</TotalTime>
  <Words>463</Words>
  <Application>Microsoft Office PowerPoint</Application>
  <PresentationFormat>Affichage à l'écran (4:3)</PresentationFormat>
  <Paragraphs>76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Rotonde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perso</dc:creator>
  <cp:lastModifiedBy>ROUSSEAU</cp:lastModifiedBy>
  <cp:revision>23</cp:revision>
  <dcterms:created xsi:type="dcterms:W3CDTF">2015-09-10T23:32:23Z</dcterms:created>
  <dcterms:modified xsi:type="dcterms:W3CDTF">2015-10-09T21:47:51Z</dcterms:modified>
</cp:coreProperties>
</file>